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ivvic Bold" charset="1" panose="00000000000000000000"/>
      <p:regular r:id="rId15"/>
    </p:embeddedFont>
    <p:embeddedFont>
      <p:font typeface="Livvic Heavy" charset="1" panose="00000000000000000000"/>
      <p:regular r:id="rId16"/>
    </p:embeddedFont>
    <p:embeddedFont>
      <p:font typeface="Livvic" charset="1" panose="00000000000000000000"/>
      <p:regular r:id="rId17"/>
    </p:embeddedFont>
    <p:embeddedFont>
      <p:font typeface="Livvic Semi-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95FA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55624" y="4250854"/>
            <a:ext cx="7576752" cy="6036146"/>
          </a:xfrm>
          <a:custGeom>
            <a:avLst/>
            <a:gdLst/>
            <a:ahLst/>
            <a:cxnLst/>
            <a:rect r="r" b="b" t="t" l="l"/>
            <a:pathLst>
              <a:path h="6036146" w="7576752">
                <a:moveTo>
                  <a:pt x="0" y="0"/>
                </a:moveTo>
                <a:lnTo>
                  <a:pt x="7576752" y="0"/>
                </a:lnTo>
                <a:lnTo>
                  <a:pt x="7576752" y="6036146"/>
                </a:lnTo>
                <a:lnTo>
                  <a:pt x="0" y="6036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64879" y="1933671"/>
            <a:ext cx="10602031" cy="213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8"/>
              </a:lnSpc>
            </a:pPr>
            <a:r>
              <a:rPr lang="en-US" sz="8987">
                <a:solidFill>
                  <a:srgbClr val="18253B"/>
                </a:solidFill>
                <a:latin typeface="Livvic Bold"/>
              </a:rPr>
              <a:t>SAÚDE COMPLETA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8654" y="3659865"/>
            <a:ext cx="4990693" cy="177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Livvic Light"/>
              </a:rPr>
              <a:t>ATENDIMENTO DE QUALIDADE PARA TODOS</a:t>
            </a:r>
          </a:p>
          <a:p>
            <a:pPr algn="ctr">
              <a:lnSpc>
                <a:spcPts val="2366"/>
              </a:lnSpc>
            </a:pPr>
          </a:p>
          <a:p>
            <a:pPr algn="ctr">
              <a:lnSpc>
                <a:spcPts val="2366"/>
              </a:lnSpc>
            </a:pPr>
          </a:p>
          <a:p>
            <a:pPr algn="ctr">
              <a:lnSpc>
                <a:spcPts val="2366"/>
              </a:lnSpc>
            </a:pPr>
          </a:p>
          <a:p>
            <a:pPr algn="ctr">
              <a:lnSpc>
                <a:spcPts val="227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FF6A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91895" y="4717604"/>
            <a:ext cx="6904210" cy="5569396"/>
          </a:xfrm>
          <a:custGeom>
            <a:avLst/>
            <a:gdLst/>
            <a:ahLst/>
            <a:cxnLst/>
            <a:rect r="r" b="b" t="t" l="l"/>
            <a:pathLst>
              <a:path h="5569396" w="6904210">
                <a:moveTo>
                  <a:pt x="0" y="0"/>
                </a:moveTo>
                <a:lnTo>
                  <a:pt x="6904210" y="0"/>
                </a:lnTo>
                <a:lnTo>
                  <a:pt x="6904210" y="5569396"/>
                </a:lnTo>
                <a:lnTo>
                  <a:pt x="0" y="556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59856" y="607873"/>
            <a:ext cx="8168288" cy="564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8253B"/>
                </a:solidFill>
                <a:latin typeface="Livvic Bold"/>
              </a:rPr>
              <a:t>Sobre nós</a:t>
            </a: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152761" y="2204774"/>
            <a:ext cx="11982478" cy="22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</a:pPr>
            <a:r>
              <a:rPr lang="en-US" sz="2825">
                <a:solidFill>
                  <a:srgbClr val="18253B"/>
                </a:solidFill>
                <a:latin typeface="Livvic Light"/>
              </a:rPr>
              <a:t>Esse projeto tem como objetivo criar uma ferramenta que torne mais fácil seguir tratamentos de saúde e melhorar a comunicação entre pacientes e profissionais da saúde. Com um banco de dados bem completo, o sistema ajuda a gerenciar de forma eficiente todas as informações importantes para a saúde do usuário.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27438"/>
            <a:ext cx="18288000" cy="2359562"/>
            <a:chOff x="0" y="0"/>
            <a:chExt cx="4816593" cy="6214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1448"/>
            </a:xfrm>
            <a:custGeom>
              <a:avLst/>
              <a:gdLst/>
              <a:ahLst/>
              <a:cxnLst/>
              <a:rect r="r" b="b" t="t" l="l"/>
              <a:pathLst>
                <a:path h="6214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1448"/>
                  </a:lnTo>
                  <a:lnTo>
                    <a:pt x="0" y="621448"/>
                  </a:lnTo>
                  <a:close/>
                </a:path>
              </a:pathLst>
            </a:custGeom>
            <a:solidFill>
              <a:srgbClr val="5EB2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659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591766"/>
            <a:ext cx="7472000" cy="9103468"/>
          </a:xfrm>
          <a:custGeom>
            <a:avLst/>
            <a:gdLst/>
            <a:ahLst/>
            <a:cxnLst/>
            <a:rect r="r" b="b" t="t" l="l"/>
            <a:pathLst>
              <a:path h="9103468" w="7472000">
                <a:moveTo>
                  <a:pt x="0" y="0"/>
                </a:moveTo>
                <a:lnTo>
                  <a:pt x="7472000" y="0"/>
                </a:lnTo>
                <a:lnTo>
                  <a:pt x="7472000" y="9103468"/>
                </a:lnTo>
                <a:lnTo>
                  <a:pt x="0" y="910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0700" y="744166"/>
            <a:ext cx="10297723" cy="328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sz="6672">
                <a:solidFill>
                  <a:srgbClr val="18253B"/>
                </a:solidFill>
                <a:latin typeface="Livvic Bold"/>
              </a:rPr>
              <a:t>Por que nós?</a:t>
            </a:r>
          </a:p>
          <a:p>
            <a:pPr algn="ctr">
              <a:lnSpc>
                <a:spcPts val="6405"/>
              </a:lnSpc>
            </a:pPr>
          </a:p>
          <a:p>
            <a:pPr algn="ctr">
              <a:lnSpc>
                <a:spcPts val="6405"/>
              </a:lnSpc>
            </a:pPr>
          </a:p>
          <a:p>
            <a:pPr algn="ctr">
              <a:lnSpc>
                <a:spcPts val="640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06159" y="1619498"/>
            <a:ext cx="7233422" cy="894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  <a:r>
              <a:rPr lang="en-US" sz="2825">
                <a:solidFill>
                  <a:srgbClr val="18253B"/>
                </a:solidFill>
                <a:latin typeface="Livvic Light"/>
              </a:rPr>
              <a:t>Nosso sistema foi desenvolvido para tornar a sua vida mais fácil quando se trata de cuidar da saúde. Com ele, você pode acompanhar seus tratamentos de forma simples e eficaz, mantendo todas as suas informações de saúde organizadas em um só lugar. Além disso, ele melhora a comunicação com os profissionais de saúde, garantindo que você receba o melhor atendimento possível. Usar nosso sistema significa mais praticidade, segurança e controle sobre sua saúde.</a:t>
            </a: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>
              <a:lnSpc>
                <a:spcPts val="3532"/>
              </a:lnSpc>
            </a:pPr>
          </a:p>
          <a:p>
            <a:pPr algn="ctr" marL="0" indent="0" lvl="0">
              <a:lnSpc>
                <a:spcPts val="35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65F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797880" y="4192999"/>
            <a:ext cx="7191976" cy="6094001"/>
          </a:xfrm>
          <a:custGeom>
            <a:avLst/>
            <a:gdLst/>
            <a:ahLst/>
            <a:cxnLst/>
            <a:rect r="r" b="b" t="t" l="l"/>
            <a:pathLst>
              <a:path h="6094001" w="7191976">
                <a:moveTo>
                  <a:pt x="0" y="0"/>
                </a:moveTo>
                <a:lnTo>
                  <a:pt x="7191975" y="0"/>
                </a:lnTo>
                <a:lnTo>
                  <a:pt x="7191975" y="6094001"/>
                </a:lnTo>
                <a:lnTo>
                  <a:pt x="0" y="609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2196" y="6172200"/>
            <a:ext cx="5038056" cy="4114800"/>
          </a:xfrm>
          <a:custGeom>
            <a:avLst/>
            <a:gdLst/>
            <a:ahLst/>
            <a:cxnLst/>
            <a:rect r="r" b="b" t="t" l="l"/>
            <a:pathLst>
              <a:path h="4114800" w="5038056">
                <a:moveTo>
                  <a:pt x="0" y="0"/>
                </a:moveTo>
                <a:lnTo>
                  <a:pt x="5038056" y="0"/>
                </a:lnTo>
                <a:lnTo>
                  <a:pt x="5038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97483" y="3323761"/>
            <a:ext cx="4125380" cy="6672624"/>
          </a:xfrm>
          <a:custGeom>
            <a:avLst/>
            <a:gdLst/>
            <a:ahLst/>
            <a:cxnLst/>
            <a:rect r="r" b="b" t="t" l="l"/>
            <a:pathLst>
              <a:path h="6672624" w="4125380">
                <a:moveTo>
                  <a:pt x="0" y="0"/>
                </a:moveTo>
                <a:lnTo>
                  <a:pt x="4125380" y="0"/>
                </a:lnTo>
                <a:lnTo>
                  <a:pt x="4125380" y="6672624"/>
                </a:lnTo>
                <a:lnTo>
                  <a:pt x="0" y="6672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3825" y="977349"/>
            <a:ext cx="8252854" cy="105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8145">
                <a:solidFill>
                  <a:srgbClr val="18253B"/>
                </a:solidFill>
                <a:latin typeface="Livvic Bold"/>
              </a:rPr>
              <a:t>Nossos médicos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402" y="3774057"/>
            <a:ext cx="4927290" cy="8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>
                <a:solidFill>
                  <a:srgbClr val="18253B"/>
                </a:solidFill>
                <a:latin typeface="Livvic Bold"/>
              </a:rPr>
              <a:t>Dra. Maria Oliveira</a:t>
            </a:r>
          </a:p>
          <a:p>
            <a:pPr algn="ctr">
              <a:lnSpc>
                <a:spcPts val="33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95573" y="1631407"/>
            <a:ext cx="4927290" cy="8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480">
                <a:solidFill>
                  <a:srgbClr val="18253B"/>
                </a:solidFill>
                <a:latin typeface="Livvic Bold"/>
              </a:rPr>
              <a:t>Dra. Ana Souza</a:t>
            </a:r>
          </a:p>
          <a:p>
            <a:pPr algn="ctr">
              <a:lnSpc>
                <a:spcPts val="33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68752" y="2778204"/>
            <a:ext cx="4938893" cy="86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488">
                <a:solidFill>
                  <a:srgbClr val="18253B"/>
                </a:solidFill>
                <a:latin typeface="Livvic Bold"/>
              </a:rPr>
              <a:t>Dr. João Silva</a:t>
            </a:r>
          </a:p>
          <a:p>
            <a:pPr algn="ctr">
              <a:lnSpc>
                <a:spcPts val="334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07557" y="4289535"/>
            <a:ext cx="4152978" cy="80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2306">
                <a:solidFill>
                  <a:srgbClr val="18253B"/>
                </a:solidFill>
                <a:latin typeface="Livvic"/>
              </a:rPr>
              <a:t>Pediatria - 67890-RJ</a:t>
            </a:r>
          </a:p>
          <a:p>
            <a:pPr algn="ctr">
              <a:lnSpc>
                <a:spcPts val="322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082729" y="2146886"/>
            <a:ext cx="4152978" cy="80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</a:pPr>
            <a:r>
              <a:rPr lang="en-US" sz="2306">
                <a:solidFill>
                  <a:srgbClr val="18253B"/>
                </a:solidFill>
                <a:latin typeface="Livvic"/>
              </a:rPr>
              <a:t>Neurologia - 33445-BA</a:t>
            </a:r>
          </a:p>
          <a:p>
            <a:pPr algn="ctr">
              <a:lnSpc>
                <a:spcPts val="322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136269" y="3285661"/>
            <a:ext cx="4015462" cy="107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5"/>
              </a:lnSpc>
            </a:pPr>
            <a:r>
              <a:rPr lang="en-US" sz="2046">
                <a:solidFill>
                  <a:srgbClr val="18253B"/>
                </a:solidFill>
                <a:latin typeface="Livvic"/>
              </a:rPr>
              <a:t>Cardiologia -12345-SP</a:t>
            </a:r>
          </a:p>
          <a:p>
            <a:pPr algn="ctr">
              <a:lnSpc>
                <a:spcPts val="2865"/>
              </a:lnSpc>
            </a:pPr>
          </a:p>
          <a:p>
            <a:pPr algn="ctr">
              <a:lnSpc>
                <a:spcPts val="286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DB3B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39336" y="3938789"/>
            <a:ext cx="7815975" cy="6348211"/>
          </a:xfrm>
          <a:custGeom>
            <a:avLst/>
            <a:gdLst/>
            <a:ahLst/>
            <a:cxnLst/>
            <a:rect r="r" b="b" t="t" l="l"/>
            <a:pathLst>
              <a:path h="6348211" w="7815975">
                <a:moveTo>
                  <a:pt x="0" y="0"/>
                </a:moveTo>
                <a:lnTo>
                  <a:pt x="7815975" y="0"/>
                </a:lnTo>
                <a:lnTo>
                  <a:pt x="7815975" y="6348211"/>
                </a:lnTo>
                <a:lnTo>
                  <a:pt x="0" y="63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92620" y="1266168"/>
            <a:ext cx="6975911" cy="4581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6"/>
              </a:lnSpc>
            </a:pPr>
            <a:r>
              <a:rPr lang="en-US" sz="6404">
                <a:solidFill>
                  <a:srgbClr val="18253B"/>
                </a:solidFill>
                <a:latin typeface="Livvic Ultra-Bold"/>
              </a:rPr>
              <a:t>Nosso compromisso</a:t>
            </a:r>
          </a:p>
          <a:p>
            <a:pPr algn="ctr">
              <a:lnSpc>
                <a:spcPts val="7236"/>
              </a:lnSpc>
            </a:pPr>
          </a:p>
          <a:p>
            <a:pPr algn="ctr">
              <a:lnSpc>
                <a:spcPts val="7236"/>
              </a:lnSpc>
            </a:pPr>
          </a:p>
          <a:p>
            <a:pPr algn="ctr">
              <a:lnSpc>
                <a:spcPts val="72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533910" y="1880888"/>
            <a:ext cx="2974467" cy="2713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8">
                <a:solidFill>
                  <a:srgbClr val="18253B"/>
                </a:solidFill>
                <a:latin typeface="Livvic Ultra-Bold"/>
              </a:rPr>
              <a:t>Compaixão</a:t>
            </a:r>
          </a:p>
          <a:p>
            <a:pPr algn="ctr">
              <a:lnSpc>
                <a:spcPts val="4310"/>
              </a:lnSpc>
            </a:pPr>
          </a:p>
          <a:p>
            <a:pPr algn="ctr">
              <a:lnSpc>
                <a:spcPts val="4310"/>
              </a:lnSpc>
            </a:pPr>
          </a:p>
          <a:p>
            <a:pPr algn="ctr">
              <a:lnSpc>
                <a:spcPts val="4310"/>
              </a:lnSpc>
            </a:pPr>
          </a:p>
          <a:p>
            <a:pPr algn="ctr">
              <a:lnSpc>
                <a:spcPts val="431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99659" y="4478893"/>
            <a:ext cx="6642970" cy="265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417">
                <a:solidFill>
                  <a:srgbClr val="18253B"/>
                </a:solidFill>
                <a:latin typeface="Livvic Light"/>
              </a:rPr>
              <a:t>Aderimos aos mais altos padrões, fornecendo sempre resultados confiáveis aos nossos usuários.</a:t>
            </a: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33910" y="6079885"/>
            <a:ext cx="2974467" cy="216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3078">
                <a:solidFill>
                  <a:srgbClr val="18253B"/>
                </a:solidFill>
                <a:latin typeface="Livvic Ultra-Bold"/>
              </a:rPr>
              <a:t>Inovação</a:t>
            </a:r>
          </a:p>
          <a:p>
            <a:pPr algn="ctr">
              <a:lnSpc>
                <a:spcPts val="4310"/>
              </a:lnSpc>
            </a:pPr>
          </a:p>
          <a:p>
            <a:pPr algn="ctr">
              <a:lnSpc>
                <a:spcPts val="4310"/>
              </a:lnSpc>
            </a:pPr>
          </a:p>
          <a:p>
            <a:pPr algn="ctr">
              <a:lnSpc>
                <a:spcPts val="431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699659" y="2640873"/>
            <a:ext cx="6642970" cy="229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417">
                <a:solidFill>
                  <a:srgbClr val="18253B"/>
                </a:solidFill>
                <a:latin typeface="Livvic Light"/>
              </a:rPr>
              <a:t>Dedicamo-nos a oferecer o melhor atendimento à comunidade.</a:t>
            </a: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33910" y="3872114"/>
            <a:ext cx="2974467" cy="53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078">
                <a:solidFill>
                  <a:srgbClr val="18253B"/>
                </a:solidFill>
                <a:latin typeface="Livvic Ultra-Bold"/>
              </a:rPr>
              <a:t>Excelência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9659" y="6649704"/>
            <a:ext cx="6642970" cy="264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1"/>
              </a:lnSpc>
            </a:pPr>
            <a:r>
              <a:rPr lang="en-US" sz="2417">
                <a:solidFill>
                  <a:srgbClr val="18253B"/>
                </a:solidFill>
                <a:latin typeface="Livvic Light"/>
              </a:rPr>
              <a:t>Investimos em pesquisa e educação contínuas para permanecer na vanguarda nos avanços médicos e na comunicação com os pacientes.</a:t>
            </a: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>
              <a:lnSpc>
                <a:spcPts val="3021"/>
              </a:lnSpc>
            </a:pPr>
          </a:p>
          <a:p>
            <a:pPr algn="ctr" marL="0" indent="0" lvl="0">
              <a:lnSpc>
                <a:spcPts val="30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FF6A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67437" y="5320073"/>
            <a:ext cx="7753126" cy="4966927"/>
          </a:xfrm>
          <a:custGeom>
            <a:avLst/>
            <a:gdLst/>
            <a:ahLst/>
            <a:cxnLst/>
            <a:rect r="r" b="b" t="t" l="l"/>
            <a:pathLst>
              <a:path h="4966927" w="7753126">
                <a:moveTo>
                  <a:pt x="0" y="0"/>
                </a:moveTo>
                <a:lnTo>
                  <a:pt x="7753126" y="0"/>
                </a:lnTo>
                <a:lnTo>
                  <a:pt x="7753126" y="4966927"/>
                </a:lnTo>
                <a:lnTo>
                  <a:pt x="0" y="4966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8557" y="1659084"/>
            <a:ext cx="5494504" cy="452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8253B"/>
                </a:solidFill>
                <a:latin typeface="Livvic Bold"/>
              </a:rPr>
              <a:t>Missão</a:t>
            </a: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77676" y="1659084"/>
            <a:ext cx="6710246" cy="564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8253B"/>
                </a:solidFill>
                <a:latin typeface="Livvic Bold"/>
              </a:rPr>
              <a:t>Visão</a:t>
            </a: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00078" y="3079313"/>
            <a:ext cx="6434843" cy="483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548">
                <a:solidFill>
                  <a:srgbClr val="18253B"/>
                </a:solidFill>
                <a:latin typeface="Livvic Light"/>
              </a:rPr>
              <a:t>Nossa missão é fornecer cuidados de saúde excepcionais, compassivos e acessíveis de fácil comunicação e acesso a todos os indivíduos e comunidades que atendemos.</a:t>
            </a: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 marL="0" indent="0" lvl="0">
              <a:lnSpc>
                <a:spcPts val="318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915378" y="3048538"/>
            <a:ext cx="6434843" cy="483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548">
                <a:solidFill>
                  <a:srgbClr val="18253B"/>
                </a:solidFill>
                <a:latin typeface="Livvic Light"/>
              </a:rPr>
              <a:t>Nossa visão é ser a instituição de saúde líder, estabelecendo os mais altos padrões de qualidade, inovação e atendimento centrado no paciente.</a:t>
            </a: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>
              <a:lnSpc>
                <a:spcPts val="3185"/>
              </a:lnSpc>
            </a:pPr>
          </a:p>
          <a:p>
            <a:pPr algn="ctr" marL="0" indent="0" lvl="0">
              <a:lnSpc>
                <a:spcPts val="3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65F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56741" y="3039128"/>
            <a:ext cx="9037951" cy="7575753"/>
          </a:xfrm>
          <a:custGeom>
            <a:avLst/>
            <a:gdLst/>
            <a:ahLst/>
            <a:cxnLst/>
            <a:rect r="r" b="b" t="t" l="l"/>
            <a:pathLst>
              <a:path h="7575753" w="9037951">
                <a:moveTo>
                  <a:pt x="0" y="0"/>
                </a:moveTo>
                <a:lnTo>
                  <a:pt x="9037951" y="0"/>
                </a:lnTo>
                <a:lnTo>
                  <a:pt x="9037951" y="7575752"/>
                </a:lnTo>
                <a:lnTo>
                  <a:pt x="0" y="7575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8301" y="1319646"/>
            <a:ext cx="7688440" cy="856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4"/>
              </a:lnSpc>
            </a:pPr>
            <a:r>
              <a:rPr lang="en-US" sz="5655">
                <a:solidFill>
                  <a:srgbClr val="18253B"/>
                </a:solidFill>
                <a:latin typeface="Livvic Bold"/>
              </a:rPr>
              <a:t>Estamos empenhados em fornecer a melhor experiência de atendimento médico para a nossa comunidade.</a:t>
            </a:r>
          </a:p>
          <a:p>
            <a:pPr algn="ctr">
              <a:lnSpc>
                <a:spcPts val="7581"/>
              </a:lnSpc>
            </a:pPr>
          </a:p>
          <a:p>
            <a:pPr algn="ctr">
              <a:lnSpc>
                <a:spcPts val="7581"/>
              </a:lnSpc>
            </a:pPr>
          </a:p>
          <a:p>
            <a:pPr algn="ctr">
              <a:lnSpc>
                <a:spcPts val="7581"/>
              </a:lnSpc>
            </a:pPr>
          </a:p>
          <a:p>
            <a:pPr algn="ctr">
              <a:lnSpc>
                <a:spcPts val="758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63410" y="6827013"/>
            <a:ext cx="5498222" cy="5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18253B"/>
                </a:solidFill>
                <a:latin typeface="Livvic Semi-Bold"/>
              </a:rPr>
              <a:t>Dra. Ana Souza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6032" y="7500801"/>
            <a:ext cx="4152978" cy="399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9"/>
              </a:lnSpc>
              <a:spcBef>
                <a:spcPct val="0"/>
              </a:spcBef>
            </a:pPr>
            <a:r>
              <a:rPr lang="en-US" sz="2306">
                <a:solidFill>
                  <a:srgbClr val="18253B"/>
                </a:solidFill>
                <a:latin typeface="Livvic"/>
              </a:rPr>
              <a:t>Neurologia - 33445-BA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FF6A4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3709" y="464528"/>
            <a:ext cx="5785591" cy="9357945"/>
          </a:xfrm>
          <a:custGeom>
            <a:avLst/>
            <a:gdLst/>
            <a:ahLst/>
            <a:cxnLst/>
            <a:rect r="r" b="b" t="t" l="l"/>
            <a:pathLst>
              <a:path h="9357945" w="5785591">
                <a:moveTo>
                  <a:pt x="0" y="0"/>
                </a:moveTo>
                <a:lnTo>
                  <a:pt x="5785591" y="0"/>
                </a:lnTo>
                <a:lnTo>
                  <a:pt x="5785591" y="9357944"/>
                </a:lnTo>
                <a:lnTo>
                  <a:pt x="0" y="935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0090" y="1178501"/>
            <a:ext cx="7271474" cy="3774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0"/>
              </a:lnSpc>
            </a:pPr>
            <a:r>
              <a:rPr lang="en-US" sz="22035">
                <a:solidFill>
                  <a:srgbClr val="18253B"/>
                </a:solidFill>
                <a:latin typeface="Livvic Bold"/>
              </a:rPr>
              <a:t>87%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17552" y="4768196"/>
            <a:ext cx="4981421" cy="52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1"/>
              </a:lnSpc>
              <a:spcBef>
                <a:spcPct val="0"/>
              </a:spcBef>
            </a:pPr>
            <a:r>
              <a:rPr lang="en-US" sz="4001">
                <a:solidFill>
                  <a:srgbClr val="18253B"/>
                </a:solidFill>
                <a:latin typeface="Livvic Bold"/>
              </a:rPr>
              <a:t>TAXA DE SUCESSO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6619" y="5733712"/>
            <a:ext cx="10816422" cy="239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18253B"/>
                </a:solidFill>
                <a:latin typeface="Livvic Semi-Bold"/>
              </a:rPr>
              <a:t>A maioria dos nossos pacientes usa e recomenda nosso sistema para outras pessoas. Aqui, o atendimento é personalizado e de excelência, garantindo que você receba todo o suporte necessário de maneira única e eficiente. Experimente e veja como é fácil cuidar da sua saúde com a nossa ajuda!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965349"/>
            <a:ext cx="18288000" cy="1321651"/>
            <a:chOff x="0" y="0"/>
            <a:chExt cx="4816593" cy="3480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48089"/>
            </a:xfrm>
            <a:custGeom>
              <a:avLst/>
              <a:gdLst/>
              <a:ahLst/>
              <a:cxnLst/>
              <a:rect r="r" b="b" t="t" l="l"/>
              <a:pathLst>
                <a:path h="3480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48089"/>
                  </a:lnTo>
                  <a:lnTo>
                    <a:pt x="0" y="348089"/>
                  </a:lnTo>
                  <a:close/>
                </a:path>
              </a:pathLst>
            </a:custGeom>
            <a:solidFill>
              <a:srgbClr val="565F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86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52317" y="4269319"/>
            <a:ext cx="5983367" cy="5502173"/>
          </a:xfrm>
          <a:custGeom>
            <a:avLst/>
            <a:gdLst/>
            <a:ahLst/>
            <a:cxnLst/>
            <a:rect r="r" b="b" t="t" l="l"/>
            <a:pathLst>
              <a:path h="5502173" w="5983367">
                <a:moveTo>
                  <a:pt x="0" y="0"/>
                </a:moveTo>
                <a:lnTo>
                  <a:pt x="5983366" y="0"/>
                </a:lnTo>
                <a:lnTo>
                  <a:pt x="5983366" y="5502173"/>
                </a:lnTo>
                <a:lnTo>
                  <a:pt x="0" y="5502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1557" y="1699079"/>
            <a:ext cx="316044" cy="316044"/>
          </a:xfrm>
          <a:custGeom>
            <a:avLst/>
            <a:gdLst/>
            <a:ahLst/>
            <a:cxnLst/>
            <a:rect r="r" b="b" t="t" l="l"/>
            <a:pathLst>
              <a:path h="316044" w="316044">
                <a:moveTo>
                  <a:pt x="0" y="0"/>
                </a:moveTo>
                <a:lnTo>
                  <a:pt x="316044" y="0"/>
                </a:lnTo>
                <a:lnTo>
                  <a:pt x="316044" y="316044"/>
                </a:lnTo>
                <a:lnTo>
                  <a:pt x="0" y="316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1323" y="1618997"/>
            <a:ext cx="368629" cy="469319"/>
          </a:xfrm>
          <a:custGeom>
            <a:avLst/>
            <a:gdLst/>
            <a:ahLst/>
            <a:cxnLst/>
            <a:rect r="r" b="b" t="t" l="l"/>
            <a:pathLst>
              <a:path h="469319" w="368629">
                <a:moveTo>
                  <a:pt x="0" y="0"/>
                </a:moveTo>
                <a:lnTo>
                  <a:pt x="368629" y="0"/>
                </a:lnTo>
                <a:lnTo>
                  <a:pt x="368629" y="469320"/>
                </a:lnTo>
                <a:lnTo>
                  <a:pt x="0" y="469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41323" y="2275794"/>
            <a:ext cx="422137" cy="422137"/>
          </a:xfrm>
          <a:custGeom>
            <a:avLst/>
            <a:gdLst/>
            <a:ahLst/>
            <a:cxnLst/>
            <a:rect r="r" b="b" t="t" l="l"/>
            <a:pathLst>
              <a:path h="422137" w="422137">
                <a:moveTo>
                  <a:pt x="0" y="0"/>
                </a:moveTo>
                <a:lnTo>
                  <a:pt x="422137" y="0"/>
                </a:lnTo>
                <a:lnTo>
                  <a:pt x="422137" y="422137"/>
                </a:lnTo>
                <a:lnTo>
                  <a:pt x="0" y="4221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41323" y="2875345"/>
            <a:ext cx="432057" cy="432057"/>
          </a:xfrm>
          <a:custGeom>
            <a:avLst/>
            <a:gdLst/>
            <a:ahLst/>
            <a:cxnLst/>
            <a:rect r="r" b="b" t="t" l="l"/>
            <a:pathLst>
              <a:path h="432057" w="432057">
                <a:moveTo>
                  <a:pt x="0" y="0"/>
                </a:moveTo>
                <a:lnTo>
                  <a:pt x="432057" y="0"/>
                </a:lnTo>
                <a:lnTo>
                  <a:pt x="432057" y="432057"/>
                </a:lnTo>
                <a:lnTo>
                  <a:pt x="0" y="432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41323" y="3536953"/>
            <a:ext cx="417577" cy="268768"/>
          </a:xfrm>
          <a:custGeom>
            <a:avLst/>
            <a:gdLst/>
            <a:ahLst/>
            <a:cxnLst/>
            <a:rect r="r" b="b" t="t" l="l"/>
            <a:pathLst>
              <a:path h="268768" w="417577">
                <a:moveTo>
                  <a:pt x="0" y="0"/>
                </a:moveTo>
                <a:lnTo>
                  <a:pt x="417577" y="0"/>
                </a:lnTo>
                <a:lnTo>
                  <a:pt x="417577" y="268768"/>
                </a:lnTo>
                <a:lnTo>
                  <a:pt x="0" y="268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4361" y="2386568"/>
            <a:ext cx="7489639" cy="564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9200">
                <a:solidFill>
                  <a:srgbClr val="18253B"/>
                </a:solidFill>
                <a:latin typeface="Livvic Bold"/>
              </a:rPr>
              <a:t>Obrigado!</a:t>
            </a: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  <a:p>
            <a:pPr algn="ctr">
              <a:lnSpc>
                <a:spcPts val="883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153307" y="1727446"/>
            <a:ext cx="4990693" cy="31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6"/>
              </a:lnSpc>
            </a:pPr>
            <a:r>
              <a:rPr lang="en-US" sz="2464">
                <a:solidFill>
                  <a:srgbClr val="18253B"/>
                </a:solidFill>
                <a:latin typeface="Livvic Light"/>
              </a:rPr>
              <a:t>SAÚDE COMPLETA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38512" y="1622671"/>
            <a:ext cx="5438373" cy="4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Livvic Light"/>
              </a:rPr>
              <a:t>Centro do Rio - RJ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38512" y="2228169"/>
            <a:ext cx="5438373" cy="4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Livvic Light"/>
              </a:rPr>
              <a:t>123-456-7890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8512" y="2833667"/>
            <a:ext cx="5438373" cy="4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Livvic Light"/>
              </a:rPr>
              <a:t>www.gerenciamentoSaude.com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38512" y="3439164"/>
            <a:ext cx="5438373" cy="41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2"/>
              </a:lnSpc>
              <a:spcBef>
                <a:spcPct val="0"/>
              </a:spcBef>
            </a:pPr>
            <a:r>
              <a:rPr lang="en-US" sz="2437">
                <a:solidFill>
                  <a:srgbClr val="18253B"/>
                </a:solidFill>
                <a:latin typeface="Livvic Light"/>
              </a:rPr>
              <a:t>gerenciamentosaude@gmail.com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DAGG0orUGf8</dc:identifier>
  <dcterms:modified xsi:type="dcterms:W3CDTF">2011-08-01T06:04:30Z</dcterms:modified>
  <cp:revision>1</cp:revision>
  <dc:title>Colorful Simple Minimalist Illustrative Doctors Medical Presentation</dc:title>
</cp:coreProperties>
</file>